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1" r:id="rId3"/>
    <p:sldId id="285" r:id="rId4"/>
    <p:sldId id="287" r:id="rId5"/>
    <p:sldId id="274" r:id="rId6"/>
    <p:sldId id="275" r:id="rId7"/>
    <p:sldId id="278" r:id="rId8"/>
    <p:sldId id="297" r:id="rId9"/>
    <p:sldId id="282" r:id="rId10"/>
    <p:sldId id="283" r:id="rId11"/>
    <p:sldId id="277" r:id="rId12"/>
    <p:sldId id="295" r:id="rId13"/>
    <p:sldId id="296" r:id="rId14"/>
    <p:sldId id="298" r:id="rId15"/>
    <p:sldId id="280" r:id="rId16"/>
    <p:sldId id="276" r:id="rId17"/>
    <p:sldId id="291" r:id="rId18"/>
    <p:sldId id="292" r:id="rId19"/>
    <p:sldId id="267" r:id="rId20"/>
    <p:sldId id="268" r:id="rId21"/>
    <p:sldId id="289" r:id="rId22"/>
    <p:sldId id="29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11A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3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0E762-C188-41B0-9291-A3C596DBDD4D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DD4A0-99C6-4571-A4B5-9810FC04F70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78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8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8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25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1pPr>
            <a:lvl2pPr marL="711375" indent="-273606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2pPr>
            <a:lvl3pPr marL="1094423" indent="-218885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3pPr>
            <a:lvl4pPr marL="1532192" indent="-218885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4pPr>
            <a:lvl5pPr marL="1969961" indent="-218885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5pPr>
            <a:lvl6pPr marL="2407730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6pPr>
            <a:lvl7pPr marL="2845499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7pPr>
            <a:lvl8pPr marL="3283268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8pPr>
            <a:lvl9pPr marL="3721037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7CE6EB8F-91EB-4F2B-BDE4-64A6795C5368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746125"/>
            <a:ext cx="6561137" cy="369093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91304"/>
            <a:ext cx="4985772" cy="4441651"/>
          </a:xfrm>
          <a:noFill/>
        </p:spPr>
        <p:txBody>
          <a:bodyPr/>
          <a:lstStyle/>
          <a:p>
            <a:pPr eaLnBrk="1" hangingPunct="1"/>
            <a:endParaRPr lang="de-DE" noProof="1" smtClean="0"/>
          </a:p>
        </p:txBody>
      </p:sp>
    </p:spTree>
    <p:extLst>
      <p:ext uri="{BB962C8B-B14F-4D97-AF65-F5344CB8AC3E}">
        <p14:creationId xmlns:p14="http://schemas.microsoft.com/office/powerpoint/2010/main" val="537863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1pPr>
            <a:lvl2pPr marL="711375" indent="-273606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2pPr>
            <a:lvl3pPr marL="1094423" indent="-218885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3pPr>
            <a:lvl4pPr marL="1532192" indent="-218885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4pPr>
            <a:lvl5pPr marL="1969961" indent="-218885" defTabSz="939379">
              <a:defRPr sz="1100">
                <a:solidFill>
                  <a:schemeClr val="tx1"/>
                </a:solidFill>
                <a:latin typeface="Helvetica" pitchFamily="34" charset="0"/>
              </a:defRPr>
            </a:lvl5pPr>
            <a:lvl6pPr marL="2407730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6pPr>
            <a:lvl7pPr marL="2845499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7pPr>
            <a:lvl8pPr marL="3283268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8pPr>
            <a:lvl9pPr marL="3721037" indent="-218885" defTabSz="9393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7CE6EB8F-91EB-4F2B-BDE4-64A6795C5368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746125"/>
            <a:ext cx="6561137" cy="369093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91304"/>
            <a:ext cx="4985772" cy="4441651"/>
          </a:xfrm>
          <a:noFill/>
        </p:spPr>
        <p:txBody>
          <a:bodyPr/>
          <a:lstStyle/>
          <a:p>
            <a:pPr eaLnBrk="1" hangingPunct="1"/>
            <a:endParaRPr lang="de-DE" noProof="1" smtClean="0"/>
          </a:p>
        </p:txBody>
      </p:sp>
    </p:spTree>
    <p:extLst>
      <p:ext uri="{BB962C8B-B14F-4D97-AF65-F5344CB8AC3E}">
        <p14:creationId xmlns:p14="http://schemas.microsoft.com/office/powerpoint/2010/main" val="2510497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9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41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89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8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40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2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8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4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1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4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9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ECE7D-5D43-4582-ACCD-1013D7B4B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0983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96307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3123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5104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20880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16852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78111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5348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264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24852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35057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9901-BD86-4382-91B1-D6BF230AEAB2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FF25-AAD4-4ADD-9EFF-1ABAA3927F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6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8.xml"/><Relationship Id="rId7" Type="http://schemas.openxmlformats.org/officeDocument/2006/relationships/oleObject" Target="../embeddings/oleObject1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1.xml"/><Relationship Id="rId7" Type="http://schemas.openxmlformats.org/officeDocument/2006/relationships/oleObject" Target="../embeddings/oleObject1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4.xml"/><Relationship Id="rId7" Type="http://schemas.openxmlformats.org/officeDocument/2006/relationships/oleObject" Target="../embeddings/oleObject1.bin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jpeg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microsoft.com/office/2007/relationships/hdphoto" Target="../media/hdphoto2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2927647" y="1484785"/>
            <a:ext cx="6725117" cy="47647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6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</a:t>
            </a:r>
            <a:br>
              <a:rPr lang="ru-RU" altLang="ru-RU" sz="6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</a:t>
            </a:r>
            <a:r>
              <a:rPr lang="en-US" altLang="ru-RU" sz="4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Monovette</a:t>
            </a:r>
            <a:r>
              <a:rPr lang="en-US" alt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ru-RU" alt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Microvette®</a:t>
            </a:r>
            <a:endParaRPr lang="en-US" altLang="zh-CN" sz="4800" b="1" dirty="0"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4313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81346" y="224031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Трудный</a:t>
            </a:r>
            <a:r>
              <a:rPr lang="en-US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венозный доступ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2934" y="2312266"/>
            <a:ext cx="11808823" cy="35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no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Педиатрия  </a:t>
            </a: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Онкология</a:t>
            </a:r>
          </a:p>
          <a:p>
            <a:pPr marL="0" indent="0" algn="r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Неонатология</a:t>
            </a:r>
          </a:p>
          <a:p>
            <a:pPr marL="0" indent="0" algn="r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Прием антикоагулянтов  </a:t>
            </a:r>
          </a:p>
          <a:p>
            <a:pPr marL="0" indent="0" algn="r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Длительный 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прием </a:t>
            </a: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кортикостероидов</a:t>
            </a: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600"/>
              </a:spcAft>
            </a:pPr>
            <a:endParaRPr lang="ru-RU" alt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600"/>
              </a:spcAft>
            </a:pPr>
            <a:endParaRPr lang="en-US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Ожирение</a:t>
            </a: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Наркология </a:t>
            </a:r>
          </a:p>
          <a:p>
            <a:pPr marL="0" indent="0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Пожилой возраст</a:t>
            </a:r>
          </a:p>
          <a:p>
            <a:pPr marL="0" indent="0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Частые венепункции</a:t>
            </a: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Реанимационные отделения</a:t>
            </a: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/>
            <a:endParaRPr lang="ru-RU" altLang="ru-RU" sz="24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indent="0" algn="ctr" eaLnBrk="1" hangingPunct="1"/>
            <a:endParaRPr lang="ru-RU" altLang="ru-RU" sz="2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03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98763" y="111609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Аспирационный способ взятия крови</a:t>
            </a: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/ 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Преимущества</a:t>
            </a:r>
            <a:endParaRPr lang="ru-RU" alt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456">
            <a:off x="796322" y="4758362"/>
            <a:ext cx="462121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846618" y="907472"/>
            <a:ext cx="5735782" cy="547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взятия крови у </a:t>
            </a: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пациентов с 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трудным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 венозным </a:t>
            </a:r>
            <a:r>
              <a:rPr lang="ru-R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доступом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адаптивность системы </a:t>
            </a:r>
            <a:r>
              <a:rPr lang="en-US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S-Monovette</a:t>
            </a:r>
            <a:r>
              <a:rPr lang="ru-R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попадания в вену и корректного расположения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иглы в вене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регулирования </a:t>
            </a: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скорости поступления крови в пробирку. Щадящее взятие крови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(контролируемое оттягивание поршня)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Снижение риска возникновения </a:t>
            </a: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коллапса вены (спадание вены)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Уменьшение риска возникновения гемолиза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latin typeface="Calibri" panose="020F0502020204030204" pitchFamily="34" charset="0"/>
                <a:cs typeface="Calibri" panose="020F0502020204030204" pitchFamily="34" charset="0"/>
              </a:rPr>
              <a:t>Аспирационное взятие крови из катетера с минимальным риском возникновения гемолиза по сравнению с вакуумным способом взятия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1721455"/>
            <a:ext cx="4600766" cy="18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39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0" y="199466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®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    </a:t>
            </a: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Оптимальный выбор для взятия крови в педиатрии</a:t>
            </a: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165669" y="1678714"/>
            <a:ext cx="5486400" cy="39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взятия малого объёма венозной крови с помощью педиатрических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S-Monovette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 номинальным объемом от 1.1 до 1.4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мл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Уменьшение объема забираемой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крови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40%)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засчет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использования пробирок со «сниженным полезным объемом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Аспирационная техника взятия крови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позволяет получить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качественную пробу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крови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 решить проблему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трудных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вен в педиатрии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Щадящее взятие крови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(контролируемое оттягивание </a:t>
            </a: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поршня</a:t>
            </a: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0" y="4417096"/>
            <a:ext cx="2180001" cy="16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DFB5D2D-26BE-4BC6-947F-DC2A43C0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5"/>
          <a:stretch/>
        </p:blipFill>
        <p:spPr bwMode="auto">
          <a:xfrm>
            <a:off x="4325935" y="4468552"/>
            <a:ext cx="1569767" cy="15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13" y="1330371"/>
            <a:ext cx="5509989" cy="292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DFB5D2D-26BE-4BC6-947F-DC2A43C0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9" b="2187"/>
          <a:stretch/>
        </p:blipFill>
        <p:spPr bwMode="auto">
          <a:xfrm>
            <a:off x="2510558" y="4474180"/>
            <a:ext cx="1545410" cy="155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72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2209800" y="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sz="2400" noProof="1">
              <a:latin typeface="Times New Roman" pitchFamily="18" charset="0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4419600" y="1360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GB" sz="2400">
              <a:latin typeface="Times New Roman" pitchFamily="18" charset="0"/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090A20A2-DE6E-445A-9104-8CB94C14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3876217" y="4455353"/>
            <a:ext cx="457902" cy="144670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8A333BAC-28BD-45F1-B703-588DE86E2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12221" y="5225051"/>
            <a:ext cx="385897" cy="1676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45384" y="4721394"/>
            <a:ext cx="2728703" cy="914628"/>
          </a:xfrm>
          <a:prstGeom prst="rect">
            <a:avLst/>
          </a:prstGeom>
        </p:spPr>
      </p:pic>
      <p:pic>
        <p:nvPicPr>
          <p:cNvPr id="12" name="Picture 2" descr="D:\Documents and Settings\Admin\Рабочий стол\Дет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0" y="3814354"/>
            <a:ext cx="1762931" cy="27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Documents and Settings\Admin\Рабочий стол\Забор крови из катетера3_новый разме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0" y="840945"/>
            <a:ext cx="4445912" cy="288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азвание 1"/>
          <p:cNvSpPr txBox="1">
            <a:spLocks/>
          </p:cNvSpPr>
          <p:nvPr/>
        </p:nvSpPr>
        <p:spPr bwMode="auto">
          <a:xfrm>
            <a:off x="0" y="199466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®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          </a:t>
            </a: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Функциональные особенности и преимущества</a:t>
            </a: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6165669" y="1678715"/>
            <a:ext cx="5486400" cy="285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kern="0" dirty="0"/>
              <a:t>Аспирационное взятие крови из катетера с минимальным риском возникновения гемолиза по сравнению с вакуумным способом взятия</a:t>
            </a:r>
            <a:r>
              <a:rPr lang="en-US" sz="1800" kern="0" dirty="0"/>
              <a:t>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1800" kern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Переходники для удобства работы с любыми системами типа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люэр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1800" kern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kern="0" dirty="0"/>
              <a:t>Проведение процедуры взятия крови и последующее подключение </a:t>
            </a:r>
            <a:r>
              <a:rPr lang="ru-RU" sz="1800" kern="0" dirty="0" err="1"/>
              <a:t>инфузий</a:t>
            </a:r>
            <a:r>
              <a:rPr lang="en-US" sz="1800" kern="0" dirty="0"/>
              <a:t>.</a:t>
            </a:r>
            <a:endParaRPr lang="ru-RU" sz="1800" kern="0" dirty="0"/>
          </a:p>
          <a:p>
            <a:pPr algn="l"/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372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2209800" y="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sz="2400" noProof="1">
              <a:latin typeface="Times New Roman" pitchFamily="18" charset="0"/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 bwMode="auto">
          <a:xfrm>
            <a:off x="0" y="199466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®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Особенности поведения тока крови в катетере </a:t>
            </a:r>
            <a:r>
              <a:rPr lang="en-US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IV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типа</a:t>
            </a: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N:\IO\Posteingang\Seipelt\Haubner Hämolyse Presentation\Bilder Hemolysis Presentation\Multi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826293"/>
            <a:ext cx="53879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N:\IO\Posteingang\Seipelt\Haubner Hämolyse Presentation\Bilder Hemolysis Presentation\Graf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5969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"/>
          <p:cNvSpPr txBox="1"/>
          <p:nvPr/>
        </p:nvSpPr>
        <p:spPr>
          <a:xfrm>
            <a:off x="4138613" y="5715001"/>
            <a:ext cx="4368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Axiale Position in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Catheter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[m]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feld 7"/>
          <p:cNvSpPr txBox="1"/>
          <p:nvPr/>
        </p:nvSpPr>
        <p:spPr>
          <a:xfrm>
            <a:off x="3733800" y="3124200"/>
            <a:ext cx="457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 err="1">
                <a:solidFill>
                  <a:srgbClr val="FF0000"/>
                </a:solidFill>
              </a:rPr>
              <a:t>Local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v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ariation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shear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stress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feld 11"/>
          <p:cNvSpPr txBox="1"/>
          <p:nvPr/>
        </p:nvSpPr>
        <p:spPr>
          <a:xfrm rot="16200000">
            <a:off x="2139951" y="3943351"/>
            <a:ext cx="17684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Shear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stress [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295775" y="4292601"/>
            <a:ext cx="154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1400">
                <a:cs typeface="Helvetica" panose="020B0604020202020204" pitchFamily="34" charset="0"/>
              </a:rPr>
              <a:t>vacuum principle</a:t>
            </a:r>
            <a:endParaRPr lang="en-US" altLang="ru-RU" sz="1400">
              <a:cs typeface="Helvetica" panose="020B0604020202020204" pitchFamily="34" charset="0"/>
            </a:endParaRP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3935413" y="4752976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1400">
                <a:cs typeface="Helvetica" panose="020B0604020202020204" pitchFamily="34" charset="0"/>
              </a:rPr>
              <a:t>aspiration principle</a:t>
            </a:r>
            <a:endParaRPr lang="en-US" altLang="ru-RU" sz="140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-62345" y="124691"/>
            <a:ext cx="12302836" cy="5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ru-RU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Когда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29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инструмента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для взятия крови </a:t>
            </a:r>
            <a:r>
              <a:rPr lang="ru-RU" altLang="ru-RU" sz="29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закрытым аспирационным</a:t>
            </a:r>
            <a:r>
              <a:rPr lang="ru-RU" altLang="ru-RU" sz="30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способом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29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НЕТ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ru-RU" alt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76">
            <a:off x="462934" y="3245596"/>
            <a:ext cx="29876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49" y="2853884"/>
            <a:ext cx="7153851" cy="382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011827" y="3433854"/>
            <a:ext cx="37208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Специальный переходник для переливания крови</a:t>
            </a:r>
            <a:endParaRPr lang="ru-RU" altLang="ru-RU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31737"/>
              </p:ext>
            </p:extLst>
          </p:nvPr>
        </p:nvGraphicFramePr>
        <p:xfrm>
          <a:off x="2891444" y="1122820"/>
          <a:ext cx="6109854" cy="14113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109854">
                  <a:extLst>
                    <a:ext uri="{9D8B030D-6E8A-4147-A177-3AD203B41FA5}">
                      <a16:colId xmlns:a16="http://schemas.microsoft.com/office/drawing/2014/main" val="1382229191"/>
                    </a:ext>
                  </a:extLst>
                </a:gridCol>
              </a:tblGrid>
              <a:tr h="1411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</a:rPr>
                        <a:t>При</a:t>
                      </a:r>
                      <a:r>
                        <a:rPr lang="ru-RU" sz="2000" dirty="0">
                          <a:effectLst/>
                        </a:rPr>
                        <a:t> взятии шприцом и </a:t>
                      </a:r>
                      <a:r>
                        <a:rPr lang="ru-RU" sz="2000" dirty="0" smtClean="0">
                          <a:effectLst/>
                        </a:rPr>
                        <a:t>последующим </a:t>
                      </a:r>
                      <a:r>
                        <a:rPr lang="ru-RU" sz="2000" u="sng" dirty="0" smtClean="0">
                          <a:effectLst/>
                        </a:rPr>
                        <a:t>переливании</a:t>
                      </a:r>
                      <a:r>
                        <a:rPr lang="ru-RU" sz="2000" dirty="0" smtClean="0">
                          <a:effectLst/>
                        </a:rPr>
                        <a:t> крови в </a:t>
                      </a:r>
                      <a:r>
                        <a:rPr lang="ru-RU" sz="2000" dirty="0">
                          <a:effectLst/>
                        </a:rPr>
                        <a:t>пробирки сильно возрастает </a:t>
                      </a:r>
                      <a:r>
                        <a:rPr lang="ru-RU" sz="2000" dirty="0" smtClean="0">
                          <a:effectLst/>
                        </a:rPr>
                        <a:t>риск</a:t>
                      </a:r>
                      <a:r>
                        <a:rPr lang="en-US" sz="2000" dirty="0" smtClean="0">
                          <a:effectLst/>
                        </a:rPr>
                        <a:t>: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возникновения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</a:rPr>
                        <a:t>гемолиза</a:t>
                      </a:r>
                      <a:r>
                        <a:rPr lang="ru-RU" sz="2000" b="0" dirty="0">
                          <a:effectLst/>
                        </a:rPr>
                        <a:t>,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образования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effectLst/>
                        </a:rPr>
                        <a:t> микро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</a:rPr>
                        <a:t>сгустков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000" b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8103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5400000">
            <a:off x="5337860" y="1811843"/>
            <a:ext cx="1217023" cy="3951908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D3011A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5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6500947"/>
            <a:ext cx="10755086" cy="35705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«Influence of the serum collection system on hemolysis», Apr.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Truus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Goegebuer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Apr.-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Bioloog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Johan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Debrabandere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Clinical Laboratory, H.-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Hartziekenhuis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Roeselare-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Menen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Focus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Diagnostica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Vol. 16, No. 2, 2008, </a:t>
            </a:r>
            <a:r>
              <a:rPr lang="ru-RU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«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Blood Sample Hemolysis at a Tertiary Hospital Emergency Department», Marcus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Hock Ong, MBBS, MPH,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Yiong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Huak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Chan, PhD, Chin </a:t>
            </a:r>
            <a:r>
              <a:rPr 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Siah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Lim, MBBS, The American Journal of Medicine, Vol. 122, No. 11, November 2009</a:t>
            </a:r>
            <a:endParaRPr lang="en-US" altLang="zh-CN" sz="900" b="1" i="1" dirty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-116721" y="182682"/>
            <a:ext cx="12383401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25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Экономия благодаря уменьшению повторных взятий крови, вызванных гемолизом*</a:t>
            </a:r>
            <a:endParaRPr lang="ru-RU" altLang="ru-RU" sz="25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55032"/>
          <a:stretch/>
        </p:blipFill>
        <p:spPr>
          <a:xfrm>
            <a:off x="278674" y="1743551"/>
            <a:ext cx="3213463" cy="351409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7826630" y="2236372"/>
            <a:ext cx="3706091" cy="2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Уменьшение затрат времени и расходов на работу персонала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altLang="zh-CN" sz="1800" dirty="0" smtClean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Сокращение расходов на материалы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altLang="zh-CN" sz="1800" dirty="0" smtClean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Не требуются дополнительные расходы на реагенты</a:t>
            </a:r>
            <a:endParaRPr lang="en-US" altLang="zh-CN" sz="1800" dirty="0" smtClean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1"/>
          <a:stretch/>
        </p:blipFill>
        <p:spPr>
          <a:xfrm>
            <a:off x="3753393" y="1743550"/>
            <a:ext cx="3615231" cy="35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8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0" y="194217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Снижение гемолиза с помощью Сарштедт </a:t>
            </a:r>
            <a:r>
              <a:rPr lang="en-US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/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Emergency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Services, Wright-Patterson AFB, OH</a:t>
            </a: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" y="742564"/>
            <a:ext cx="11834949" cy="222198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71988" y="4256149"/>
            <a:ext cx="3158861" cy="172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altLang="zh-CN" sz="1600" b="1" i="1" dirty="0" smtClean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altLang="zh-CN" sz="1600" b="1" i="1" dirty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318595" y="3008090"/>
            <a:ext cx="9554810" cy="3481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Исследование проводилось в отделении неотложной помощи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Wright-Patterson Medical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Center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ru-RU" sz="18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Гемолизированые</a:t>
            </a:r>
            <a:r>
              <a:rPr lang="ru-RU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пробы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отделении неотложной помощи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являются </a:t>
            </a:r>
            <a:r>
              <a:rPr lang="ru-RU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постоянной </a:t>
            </a:r>
            <a:r>
              <a:rPr lang="ru-RU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проблемой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часто </a:t>
            </a:r>
            <a:r>
              <a:rPr lang="ru-RU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приводят</a:t>
            </a:r>
            <a:r>
              <a:rPr lang="en-US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Взятию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дополнительных объемов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крови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Увеличению продолжительности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пребывания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Задержки в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уходе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Увеличению затрат на лечение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altLang="zh-CN" sz="1800" b="1" i="1" dirty="0" smtClean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altLang="zh-CN" sz="1800" b="1" i="1" dirty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23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-257626" y="194217"/>
            <a:ext cx="12383401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Снижение гемолиза с помощью Сарштедт </a:t>
            </a:r>
            <a:r>
              <a:rPr lang="en-US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/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Emergency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Services, Wright-Patterson AFB, OH</a:t>
            </a: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71988" y="4256149"/>
            <a:ext cx="3158861" cy="172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altLang="zh-CN" sz="1600" b="1" i="1" dirty="0" smtClean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altLang="zh-CN" sz="1600" b="1" i="1" dirty="0">
              <a:solidFill>
                <a:schemeClr val="tx1"/>
              </a:solidFill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89" y="2100770"/>
            <a:ext cx="6412626" cy="435629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52607"/>
              </p:ext>
            </p:extLst>
          </p:nvPr>
        </p:nvGraphicFramePr>
        <p:xfrm>
          <a:off x="117764" y="761127"/>
          <a:ext cx="11586556" cy="12893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0619">
                  <a:extLst>
                    <a:ext uri="{9D8B030D-6E8A-4147-A177-3AD203B41FA5}">
                      <a16:colId xmlns:a16="http://schemas.microsoft.com/office/drawing/2014/main" val="1208756971"/>
                    </a:ext>
                  </a:extLst>
                </a:gridCol>
                <a:gridCol w="6305937">
                  <a:extLst>
                    <a:ext uri="{9D8B030D-6E8A-4147-A177-3AD203B41FA5}">
                      <a16:colId xmlns:a16="http://schemas.microsoft.com/office/drawing/2014/main" val="3620396192"/>
                    </a:ext>
                  </a:extLst>
                </a:gridCol>
              </a:tblGrid>
              <a:tr h="55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Взято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января 2017 года по 27 ноября 2017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года (около 11 месяцев):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5028 образцов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крови,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 них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665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индексом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гемолиза </a:t>
                      </a:r>
                      <a:r>
                        <a:rPr lang="zh-C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(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6323525"/>
                  </a:ext>
                </a:extLst>
              </a:tr>
              <a:tr h="73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zh-CN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Взято с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ноября 2017 по 25 января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системами Сарштедт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Monovette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(около 2-х месяцев):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732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образцов,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 них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индексом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гемолиза </a:t>
                      </a:r>
                      <a:r>
                        <a:rPr lang="zh-C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(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794085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17764" y="3255202"/>
            <a:ext cx="4798735" cy="237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zh-C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исследования</a:t>
            </a:r>
            <a:r>
              <a:rPr lang="en-US" altLang="zh-C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zh-CN" sz="16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altLang="zh-C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altLang="zh-CN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ru-RU" altLang="zh-CN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гемолизированных проб </a:t>
            </a:r>
            <a:r>
              <a:rPr lang="ru-RU" altLang="zh-CN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снизилось на 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&gt;50</a:t>
            </a:r>
            <a:r>
              <a:rPr lang="en-US" altLang="zh-CN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altLang="zh-C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Медицинский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центр Райт-Паттерсон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сэкономил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$3К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(стоимость) всего за 3 месяца,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используя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истемы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взятия крови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Sarstedt S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Monovette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65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671455" y="781339"/>
            <a:ext cx="8174326" cy="570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800" b="1" u="sng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Пользовательские (для процедурных </a:t>
            </a:r>
            <a:r>
              <a:rPr lang="ru-RU" sz="1800" b="1" u="sng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мед.сестер</a:t>
            </a:r>
            <a:r>
              <a:rPr lang="en-US" sz="1800" b="1" u="sng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u="sng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пациентов)</a:t>
            </a:r>
            <a:r>
              <a:rPr lang="en-US" sz="1800" b="1" u="sng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800" b="1" u="sng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sz="1800" b="1" u="sng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Возможность выбора между аспирационной или вакуумной техниками взятия крови в зависимости от состояния вен пациента</a:t>
            </a:r>
            <a:r>
              <a:rPr lang="en-US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Уменьшение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повторных взятий (коллапс вены, гемолиз пробы)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Отсутствие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необходимости взятия крови шприцом и переливания в </a:t>
            </a: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пробирку</a:t>
            </a:r>
            <a:r>
              <a:rPr 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Безопасное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взятие крови из катетера без контакта с кровью и необходимостью переливания в пробирку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Функциональность (широкий ассортимент аксессуаров – дополнительные возможности)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Уменьшение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повторных венепункций (постановка капельницы и взятие крови через одно пунктирование вены)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Высокий уровень уверенности (визуальный контроль,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выбор оптимального угла пункции,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максимальная фиксация положения иглы, легко прокалываемая мембрана пробирки)</a:t>
            </a: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 descr="D:\Documents and Settings\Admin\Рабочий стол\Забор крови из катетера3_новый разм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0" y="3772500"/>
            <a:ext cx="3404591" cy="22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HP\Desktop\Педиатрия\Картинки\Сним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9" y="1407353"/>
            <a:ext cx="3404592" cy="20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звание 1"/>
          <p:cNvSpPr txBox="1">
            <a:spLocks/>
          </p:cNvSpPr>
          <p:nvPr/>
        </p:nvSpPr>
        <p:spPr bwMode="auto">
          <a:xfrm>
            <a:off x="0" y="199466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Преимущества системы взятия венозной крови</a:t>
            </a:r>
            <a:r>
              <a:rPr lang="en-US" altLang="ru-RU" sz="2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57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4458052" y="1757228"/>
            <a:ext cx="7315935" cy="245166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Для всех видов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лабораторных исследований капиллярной крови: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Активатор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свертывания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Литий-гепарин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Калий-ЭДТА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Фторид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гепарин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Объем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100, 200, 300, 500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мкл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Форма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внутренней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пробирки: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цилиндрическая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(для эффективного перемешивания пробы)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коническая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(для получения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количества сыворотки/плазмы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2000" b="1" dirty="0"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19562" y="4667012"/>
            <a:ext cx="4138491" cy="1592762"/>
          </a:xfrm>
        </p:spPr>
        <p:txBody>
          <a:bodyPr anchor="ctr">
            <a:no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Безопасные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ланцеты</a:t>
            </a:r>
            <a:r>
              <a:rPr lang="ru-RU" sz="16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пункция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пятки и пальчиков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минимальных болевых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ощущениях.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131137" y="165621"/>
            <a:ext cx="12060863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взятия капиллярной</a:t>
            </a:r>
            <a:r>
              <a:rPr lang="en-US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венозной крови </a:t>
            </a:r>
            <a:r>
              <a:rPr lang="en-US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Microvette</a:t>
            </a:r>
            <a:r>
              <a:rPr lang="en-US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ru-RU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2" y="1715257"/>
            <a:ext cx="1507391" cy="23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5642" y="908855"/>
            <a:ext cx="10645321" cy="3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Microvette</a:t>
            </a:r>
            <a:r>
              <a:rPr lang="en-US" altLang="ru-RU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стандарт качества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пробы капиллярной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крови у пациентов любого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возраста</a:t>
            </a:r>
            <a:endParaRPr lang="en-US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11" descr="Safety-Lancet Mini 28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697" y="4936855"/>
            <a:ext cx="1338646" cy="10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Safety-Lancet Normal 21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31886" y="4964146"/>
            <a:ext cx="1445467" cy="10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Safety-Lancet Neonatal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7137" y="4936856"/>
            <a:ext cx="1501281" cy="10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3" descr="Safety-Lancet Extra 18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1543" y="4998305"/>
            <a:ext cx="1517219" cy="10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HP\Desktop\Снимок3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56" y="2148812"/>
            <a:ext cx="1911693" cy="15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413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818907" y="1627842"/>
            <a:ext cx="7943850" cy="32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800" b="1" u="sng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Пользовательские (для процедурных </a:t>
            </a:r>
            <a:r>
              <a:rPr lang="ru-RU" sz="1800" b="1" u="sng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мед.сестер</a:t>
            </a:r>
            <a:r>
              <a:rPr lang="ru-RU" sz="1800" b="1" u="sng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пациентов)</a:t>
            </a:r>
            <a:r>
              <a:rPr lang="en-US" sz="1800" b="1" u="sng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ru-RU" sz="1800" b="1" u="sng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Двухкомпонентная система, готовая к применению</a:t>
            </a:r>
            <a:r>
              <a:rPr 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Исключено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потенциальное инфицирование медицинского персонала и пациента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при повторном использовании держателя и при отсоединении иглы от многоразового держателя</a:t>
            </a:r>
            <a:r>
              <a:rPr 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Уменьшение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объема забираемой крови за счет использования пробирок со «сниженным полезным объемом». </a:t>
            </a: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 bwMode="auto">
          <a:xfrm>
            <a:off x="0" y="199466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Преимущества системы взятия венозной крови</a:t>
            </a:r>
            <a:r>
              <a:rPr lang="en-US" altLang="ru-RU" sz="2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6" y="4274001"/>
            <a:ext cx="1985877" cy="206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:\Bilder\intensiv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5"/>
          <a:stretch/>
        </p:blipFill>
        <p:spPr bwMode="auto">
          <a:xfrm>
            <a:off x="154185" y="2473736"/>
            <a:ext cx="2459762" cy="1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82" y="2124631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30" y="1280017"/>
            <a:ext cx="11668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17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4" y="1303026"/>
            <a:ext cx="14859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624547" y="864259"/>
            <a:ext cx="8444345" cy="56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1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Аналитические (для сотрудников лаборатории)</a:t>
            </a:r>
            <a:r>
              <a:rPr lang="en-US" altLang="ru-RU" sz="1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sz="1800" b="1" u="sng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Высокое качество пробы (низкий уровень гемолиза, точное соотношение пробы крови/реагент – минимальный процент выбраковки проб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Сохранение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стандартного размера пробирки при использовании в автоматических анализаторах при уменьшении (до 40%) объема забираемой крови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(имеет большое значении при автоматизации преаналитического этапа)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Удобство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персонала (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минимальный аэрозольный эффект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Пробирки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для специальных исследований (</a:t>
            </a:r>
            <a:r>
              <a:rPr lang="en-US" altLang="ru-RU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TromboExact</a:t>
            </a:r>
            <a:r>
              <a:rPr lang="ru-RU" altLang="ru-RU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ru-RU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Hirudin</a:t>
            </a:r>
            <a:r>
              <a:rPr lang="ru-RU" altLang="ru-RU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GlukoExact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PFA, CTAD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Homocystein</a:t>
            </a:r>
            <a:r>
              <a:rPr lang="en-US" altLang="ru-RU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HCY-Z-Gel</a:t>
            </a:r>
            <a:r>
              <a:rPr lang="ru-RU" altLang="ru-RU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altLang="ru-RU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Metal Analysis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Соответствуют </a:t>
            </a:r>
            <a:r>
              <a:rPr lang="ru-RU" alt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ГОСТ Р 53079.4-2008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Технологии лабораторные клинические. Обеспечение качества клинических лабораторных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исследований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Соответствуют </a:t>
            </a:r>
            <a:r>
              <a:rPr lang="en-US" alt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 </a:t>
            </a:r>
            <a:r>
              <a:rPr lang="ru-RU" alt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6710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9" y="2188015"/>
            <a:ext cx="1514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1" y="4304803"/>
            <a:ext cx="2030148" cy="17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0" y="199466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Преимущества системы взятия венозной крови</a:t>
            </a:r>
            <a:r>
              <a:rPr lang="en-US" altLang="ru-RU" sz="2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91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634838" y="851788"/>
            <a:ext cx="8444346" cy="566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sz="18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Экономические</a:t>
            </a:r>
            <a:r>
              <a:rPr lang="en-US" altLang="ru-RU" sz="18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прочие </a:t>
            </a:r>
            <a:r>
              <a:rPr lang="ru-RU" altLang="ru-RU" sz="1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(для 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учреждения)</a:t>
            </a:r>
            <a:r>
              <a:rPr lang="en-US" altLang="ru-RU" sz="1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altLang="ru-RU" sz="1800" dirty="0"/>
              <a:t>Минимизация</a:t>
            </a: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дополнительных затрат - прямых, </a:t>
            </a:r>
            <a:r>
              <a:rPr lang="ru-RU" altLang="ru-RU" sz="1800" dirty="0"/>
              <a:t>связанных с повторным взятием крови</a:t>
            </a:r>
            <a:r>
              <a:rPr lang="en-US" altLang="ru-RU" sz="1800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снижение расхода пробирок, игл, держателей, перчаток и т.п.)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е требуется дополнительный </a:t>
            </a: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расходный материал (шприцы с иглами)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нижение затрат на анализ повторных исследований</a:t>
            </a:r>
            <a:r>
              <a:rPr 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/>
              <a:t>Минимизация </a:t>
            </a:r>
            <a:r>
              <a:rPr lang="ru-RU" altLang="ru-RU" sz="1800" dirty="0"/>
              <a:t>дополнительных затрат - непрямых, связанных с утилизацией </a:t>
            </a:r>
            <a:r>
              <a:rPr lang="ru-RU" altLang="ru-RU" sz="1800" dirty="0" smtClean="0"/>
              <a:t>систем</a:t>
            </a:r>
            <a:r>
              <a:rPr lang="en-US" altLang="ru-RU" sz="1800" dirty="0" smtClean="0"/>
              <a:t>;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sz="1800" b="1" u="sng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удовлетворенности медицинскими услугами среди повторных пациентов, повышение репутации и имиджа медицинской организации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Максимальная дифференциация продукта по свойствам от китайских производителей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Невозможность замены на низкокачественный продукт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Сервисная поддержка (тренинги, аудиты, разработка СОП, расчет совокупной </a:t>
            </a:r>
            <a:r>
              <a:rPr lang="ru-RU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себестоимости)</a:t>
            </a:r>
            <a:r>
              <a:rPr 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ru-RU" altLang="ru-RU" sz="18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ru-RU" sz="18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u-R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 bwMode="auto">
          <a:xfrm>
            <a:off x="0" y="199466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alt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Преимущества системы взятия венозной крови</a:t>
            </a:r>
            <a:r>
              <a:rPr lang="en-US" altLang="ru-RU" sz="2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35" y="2268602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3" y="1423988"/>
            <a:ext cx="11668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0" r="21016" b="13386"/>
          <a:stretch/>
        </p:blipFill>
        <p:spPr>
          <a:xfrm>
            <a:off x="0" y="3953691"/>
            <a:ext cx="3573998" cy="17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69273" y="146358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взятия венозной крови </a:t>
            </a:r>
            <a:r>
              <a:rPr lang="en-US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S-Monovette</a:t>
            </a:r>
            <a:r>
              <a:rPr lang="en-US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ru-RU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Picture 3" descr="C:\Users\HP\Desktop\Снимок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61" y="726796"/>
            <a:ext cx="3413764" cy="55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HP\Desktop\Снимок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54" y="738734"/>
            <a:ext cx="6475211" cy="551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6226" y="873002"/>
            <a:ext cx="5124557" cy="369332"/>
          </a:xfrm>
          <a:prstGeom prst="rect">
            <a:avLst/>
          </a:prstGeom>
          <a:solidFill>
            <a:srgbClr val="0070C0"/>
          </a:solidFill>
          <a:ln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Разнообразие размеров и наполнителей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22654"/>
              </p:ext>
            </p:extLst>
          </p:nvPr>
        </p:nvGraphicFramePr>
        <p:xfrm>
          <a:off x="1064682" y="6256333"/>
          <a:ext cx="941996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472">
                  <a:extLst>
                    <a:ext uri="{9D8B030D-6E8A-4147-A177-3AD203B41FA5}">
                      <a16:colId xmlns:a16="http://schemas.microsoft.com/office/drawing/2014/main" val="2548483293"/>
                    </a:ext>
                  </a:extLst>
                </a:gridCol>
                <a:gridCol w="1046284">
                  <a:extLst>
                    <a:ext uri="{9D8B030D-6E8A-4147-A177-3AD203B41FA5}">
                      <a16:colId xmlns:a16="http://schemas.microsoft.com/office/drawing/2014/main" val="199755022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29152428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96077502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1823971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43965600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275517904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227187408"/>
                    </a:ext>
                  </a:extLst>
                </a:gridCol>
                <a:gridCol w="980159">
                  <a:extLst>
                    <a:ext uri="{9D8B030D-6E8A-4147-A177-3AD203B41FA5}">
                      <a16:colId xmlns:a16="http://schemas.microsoft.com/office/drawing/2014/main" val="1009789378"/>
                    </a:ext>
                  </a:extLst>
                </a:gridCol>
              </a:tblGrid>
              <a:tr h="272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92(108)</a:t>
                      </a:r>
                      <a:r>
                        <a:rPr lang="ru-RU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/15</a:t>
                      </a:r>
                      <a:r>
                        <a:rPr lang="ru-RU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/15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(10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92(108)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/11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130(146)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/8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1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8552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69273" y="146358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Цветовое кодирование систем взятия венозной крови</a:t>
            </a:r>
            <a:r>
              <a:rPr lang="en-US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ru-RU" sz="28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Monovette</a:t>
            </a:r>
            <a:r>
              <a:rPr lang="en-US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ru-RU" alt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970874"/>
            <a:ext cx="4583758" cy="5688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26823" y="3952324"/>
            <a:ext cx="3958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 6710: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всемирная стандартизация цветового кодирования систем взятия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крови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530" y="3229577"/>
            <a:ext cx="1743887" cy="2869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39420" y="970874"/>
            <a:ext cx="7197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выбора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S-Monovette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между 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«Европейской цветовой кодировкой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» (согласно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BS 4851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</a:p>
          <a:p>
            <a:pPr algn="ctr"/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«Американской цветовой кодировкой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» (согласно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ISO 6710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9420" y="3074541"/>
            <a:ext cx="6346020" cy="309112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D3011A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59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26463" y="848829"/>
            <a:ext cx="4465638" cy="101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000" kern="0" dirty="0">
                <a:solidFill>
                  <a:schemeClr val="tx1"/>
                </a:solidFill>
                <a:latin typeface="+mn-lt"/>
              </a:rPr>
              <a:t>Вакуумная пробирка</a:t>
            </a:r>
            <a:r>
              <a:rPr lang="ru-RU" sz="2000" kern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kern="0" dirty="0">
                <a:solidFill>
                  <a:srgbClr val="C00000"/>
                </a:solidFill>
                <a:latin typeface="+mn-lt"/>
              </a:rPr>
              <a:t>S-Monovette</a:t>
            </a:r>
            <a:r>
              <a:rPr lang="ru-RU" sz="2000" b="1" kern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kern="0" dirty="0">
                <a:solidFill>
                  <a:schemeClr val="tx1"/>
                </a:solidFill>
                <a:latin typeface="+mn-lt"/>
              </a:rPr>
              <a:t>с возможностью взятия аспирацией</a:t>
            </a:r>
          </a:p>
        </p:txBody>
      </p:sp>
      <p:pic>
        <p:nvPicPr>
          <p:cNvPr id="7" name="Picture 3" descr="C:\Users\HP\Desktop\Снимок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" y="2109706"/>
            <a:ext cx="4892672" cy="327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94" y="5535821"/>
            <a:ext cx="1349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35" y="1454171"/>
            <a:ext cx="4429557" cy="392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азвание 1"/>
          <p:cNvSpPr txBox="1">
            <a:spLocks/>
          </p:cNvSpPr>
          <p:nvPr/>
        </p:nvSpPr>
        <p:spPr bwMode="auto">
          <a:xfrm>
            <a:off x="90054" y="93401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Функциональные преимущества </a:t>
            </a: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S-</a:t>
            </a:r>
            <a:r>
              <a:rPr lang="en-US" alt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Monovette</a:t>
            </a:r>
            <a:r>
              <a:rPr lang="en-US" alt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®</a:t>
            </a:r>
            <a:endParaRPr lang="ru-RU" alt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35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133597" y="63599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Вакуумный способ взятия крови</a:t>
            </a:r>
            <a:r>
              <a:rPr lang="en-US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/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Различия систем</a:t>
            </a:r>
            <a:endParaRPr lang="ru-RU" alt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69060">
            <a:off x="-52646" y="2270971"/>
            <a:ext cx="3606959" cy="78827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64217"/>
              </p:ext>
            </p:extLst>
          </p:nvPr>
        </p:nvGraphicFramePr>
        <p:xfrm>
          <a:off x="3399667" y="813574"/>
          <a:ext cx="8540287" cy="546935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71947">
                  <a:extLst>
                    <a:ext uri="{9D8B030D-6E8A-4147-A177-3AD203B41FA5}">
                      <a16:colId xmlns:a16="http://schemas.microsoft.com/office/drawing/2014/main" val="2896546858"/>
                    </a:ext>
                  </a:extLst>
                </a:gridCol>
                <a:gridCol w="5568340">
                  <a:extLst>
                    <a:ext uri="{9D8B030D-6E8A-4147-A177-3AD203B41FA5}">
                      <a16:colId xmlns:a16="http://schemas.microsoft.com/office/drawing/2014/main" val="443726952"/>
                    </a:ext>
                  </a:extLst>
                </a:gridCol>
              </a:tblGrid>
              <a:tr h="71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Вакуумные </a:t>
                      </a:r>
                      <a:r>
                        <a:rPr lang="ru-RU" sz="1500" b="1" dirty="0" smtClean="0">
                          <a:effectLst/>
                        </a:rPr>
                        <a:t>системы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Система </a:t>
                      </a:r>
                      <a:r>
                        <a:rPr lang="en-US" sz="1500" b="1" dirty="0" smtClean="0">
                          <a:effectLst/>
                        </a:rPr>
                        <a:t>S-</a:t>
                      </a:r>
                      <a:r>
                        <a:rPr lang="en-US" sz="1500" b="1" dirty="0" err="1" smtClean="0">
                          <a:effectLst/>
                        </a:rPr>
                        <a:t>Monovette</a:t>
                      </a:r>
                      <a:r>
                        <a:rPr lang="en-US" sz="1500" b="1" dirty="0">
                          <a:effectLst/>
                        </a:rPr>
                        <a:t> 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283732098"/>
                  </a:ext>
                </a:extLst>
              </a:tr>
              <a:tr h="17555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“С заданным в заводских условиях уровнем вакуума для взятия точного количества </a:t>
                      </a:r>
                      <a:r>
                        <a:rPr lang="ru-RU" sz="1500" b="0" dirty="0" smtClean="0">
                          <a:effectLst/>
                        </a:rPr>
                        <a:t>крови</a:t>
                      </a:r>
                      <a:r>
                        <a:rPr lang="en-US" sz="1500" b="0" dirty="0" smtClean="0">
                          <a:effectLst/>
                        </a:rPr>
                        <a:t>”</a:t>
                      </a:r>
                      <a:endParaRPr lang="ru-RU" sz="15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(</a:t>
                      </a:r>
                      <a:r>
                        <a:rPr lang="ru-RU" sz="1000" b="0" dirty="0" smtClean="0"/>
                        <a:t>Каталог продукции </a:t>
                      </a:r>
                      <a:r>
                        <a:rPr lang="en-US" sz="1000" b="0" dirty="0" smtClean="0"/>
                        <a:t>Greiner Bio-One</a:t>
                      </a:r>
                      <a:r>
                        <a:rPr lang="ru-RU" sz="1000" b="0" dirty="0" smtClean="0"/>
                        <a:t>, Австрия</a:t>
                      </a:r>
                      <a:r>
                        <a:rPr lang="en-US" sz="1000" b="0" dirty="0" smtClean="0"/>
                        <a:t>)</a:t>
                      </a:r>
                      <a:r>
                        <a:rPr lang="en-US" sz="1600" b="0" dirty="0" smtClean="0"/>
                        <a:t>.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Всегда “свежий” вакуум, который создается непосредственно перед взятием крови. Благодаря этому достигается точный объём наполнения. </a:t>
                      </a:r>
                      <a:endParaRPr lang="ru-RU" sz="15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На </a:t>
                      </a:r>
                      <a:r>
                        <a:rPr lang="ru-RU" sz="1500" b="0" u="sng" dirty="0">
                          <a:effectLst/>
                        </a:rPr>
                        <a:t>степень разрежения вакуума</a:t>
                      </a:r>
                      <a:r>
                        <a:rPr lang="ru-RU" sz="1500" b="0" dirty="0">
                          <a:effectLst/>
                        </a:rPr>
                        <a:t> НЕ оказывают влияние: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b="0" dirty="0" smtClean="0">
                          <a:effectLst/>
                        </a:rPr>
                        <a:t>перепады </a:t>
                      </a:r>
                      <a:r>
                        <a:rPr lang="ru-RU" sz="1500" b="0" dirty="0">
                          <a:effectLst/>
                        </a:rPr>
                        <a:t>температурного режима при </a:t>
                      </a:r>
                      <a:r>
                        <a:rPr lang="ru-RU" sz="1500" b="0" dirty="0" smtClean="0">
                          <a:effectLst/>
                        </a:rPr>
                        <a:t>транспортировке;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b="0" dirty="0" smtClean="0">
                          <a:effectLst/>
                        </a:rPr>
                        <a:t>длительное </a:t>
                      </a:r>
                      <a:r>
                        <a:rPr lang="ru-RU" sz="1500" b="0" dirty="0">
                          <a:effectLst/>
                        </a:rPr>
                        <a:t>хранение до срока </a:t>
                      </a:r>
                      <a:r>
                        <a:rPr lang="ru-RU" sz="1500" b="0" dirty="0" smtClean="0">
                          <a:effectLst/>
                        </a:rPr>
                        <a:t>годности</a:t>
                      </a:r>
                      <a:r>
                        <a:rPr lang="en-US" sz="1500" b="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b="0" dirty="0" smtClean="0">
                          <a:effectLst/>
                        </a:rPr>
                        <a:t>гемостаз.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2264167752"/>
                  </a:ext>
                </a:extLst>
              </a:tr>
              <a:tr h="20221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“Медленного наполнения для пациентов с </a:t>
                      </a:r>
                      <a:r>
                        <a:rPr lang="ru-RU" sz="1500" b="1" u="sng" dirty="0">
                          <a:effectLst/>
                        </a:rPr>
                        <a:t>трудными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smtClean="0">
                          <a:effectLst/>
                        </a:rPr>
                        <a:t>венами”.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Возможность выбора щадящей аспирационной техники (контролируемое оттягивание поршня) для пациентов с трудными венами позволяет максимально снизить риск возникновения: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- коллабирования вены (спадания вены);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- гемолиза.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НЕ требуется изготовление </a:t>
                      </a:r>
                      <a:r>
                        <a:rPr lang="ru-RU" sz="1500" b="0" dirty="0">
                          <a:effectLst/>
                        </a:rPr>
                        <a:t>пробирок </a:t>
                      </a:r>
                      <a:r>
                        <a:rPr lang="ru-RU" sz="1500" b="0" dirty="0" smtClean="0">
                          <a:effectLst/>
                        </a:rPr>
                        <a:t>с</a:t>
                      </a:r>
                      <a:r>
                        <a:rPr lang="ru-RU" sz="1500" b="0" baseline="0" dirty="0" smtClean="0">
                          <a:effectLst/>
                        </a:rPr>
                        <a:t> низкой степенью разрежения вакуума </a:t>
                      </a:r>
                      <a:r>
                        <a:rPr lang="ru-RU" sz="1500" b="0" dirty="0" smtClean="0">
                          <a:effectLst/>
                        </a:rPr>
                        <a:t>и </a:t>
                      </a:r>
                      <a:r>
                        <a:rPr lang="ru-RU" sz="1500" b="0" dirty="0">
                          <a:effectLst/>
                        </a:rPr>
                        <a:t>соответственно с </a:t>
                      </a:r>
                      <a:r>
                        <a:rPr lang="ru-RU" sz="1500" b="0" u="sng" dirty="0" smtClean="0">
                          <a:effectLst/>
                        </a:rPr>
                        <a:t>коротким </a:t>
                      </a:r>
                      <a:r>
                        <a:rPr lang="ru-RU" sz="1500" b="0" u="sng" dirty="0">
                          <a:effectLst/>
                        </a:rPr>
                        <a:t>сроком годности</a:t>
                      </a:r>
                      <a:r>
                        <a:rPr lang="ru-RU" sz="1500" b="0" dirty="0">
                          <a:effectLst/>
                        </a:rPr>
                        <a:t>. 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2769173619"/>
                  </a:ext>
                </a:extLst>
              </a:tr>
              <a:tr h="872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С </a:t>
                      </a:r>
                      <a:r>
                        <a:rPr lang="ru-RU" sz="1500" b="0" dirty="0" smtClean="0">
                          <a:effectLst/>
                        </a:rPr>
                        <a:t>диапазоном</a:t>
                      </a:r>
                      <a:r>
                        <a:rPr lang="ru-RU" sz="1500" b="0" baseline="0" dirty="0" smtClean="0">
                          <a:effectLst/>
                        </a:rPr>
                        <a:t> минимального и максимального уровня наполнения пробирки при взятии крови. 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При попадании в вену </a:t>
                      </a:r>
                      <a:r>
                        <a:rPr lang="ru-RU" sz="1500" b="0" u="sng" dirty="0">
                          <a:effectLst/>
                        </a:rPr>
                        <a:t>точное</a:t>
                      </a:r>
                      <a:r>
                        <a:rPr lang="ru-RU" sz="1500" b="0" dirty="0">
                          <a:effectLst/>
                        </a:rPr>
                        <a:t> заполнение до метки. </a:t>
                      </a:r>
                      <a:endParaRPr lang="ru-RU" sz="15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НЕ требуется изготовление </a:t>
                      </a:r>
                      <a:r>
                        <a:rPr lang="ru-RU" sz="1500" b="0" dirty="0">
                          <a:effectLst/>
                        </a:rPr>
                        <a:t>пробирок с </a:t>
                      </a:r>
                      <a:r>
                        <a:rPr lang="ru-RU" sz="1500" b="0" dirty="0" smtClean="0">
                          <a:effectLst/>
                        </a:rPr>
                        <a:t>интервалом минимального</a:t>
                      </a:r>
                      <a:r>
                        <a:rPr lang="ru-RU" sz="1500" b="0" baseline="0" dirty="0" smtClean="0">
                          <a:effectLst/>
                        </a:rPr>
                        <a:t> и максимального уровня наполнения для взятия крови</a:t>
                      </a:r>
                      <a:r>
                        <a:rPr lang="ru-RU" sz="1500" b="0" dirty="0" smtClean="0">
                          <a:effectLst/>
                        </a:rPr>
                        <a:t>.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155942907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88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8" r="40323"/>
          <a:stretch/>
        </p:blipFill>
        <p:spPr>
          <a:xfrm rot="16200000">
            <a:off x="1271912" y="4716878"/>
            <a:ext cx="539932" cy="2592173"/>
          </a:xfrm>
          <a:prstGeom prst="rect">
            <a:avLst/>
          </a:prstGeom>
        </p:spPr>
      </p:pic>
      <p:pic>
        <p:nvPicPr>
          <p:cNvPr id="14" name="Picture 13" descr="C:\Users\yulia.ivanova\AppData\Local\Microsoft\Windows\INetCache\Content.Word\untitled1.png"/>
          <p:cNvPicPr/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8" b="100000" l="9778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42" r="37272"/>
          <a:stretch/>
        </p:blipFill>
        <p:spPr bwMode="auto">
          <a:xfrm rot="16200000">
            <a:off x="1180989" y="3590819"/>
            <a:ext cx="618306" cy="248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637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90054" y="119702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Функциональные</a:t>
            </a:r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различия (сравнение функциональности)</a:t>
            </a:r>
            <a:endParaRPr lang="ru-RU" alt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92" y="1719962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0" y="875348"/>
            <a:ext cx="11668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02" y="3258323"/>
            <a:ext cx="1606577" cy="13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97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2" y="3074925"/>
            <a:ext cx="1147311" cy="161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79940"/>
              </p:ext>
            </p:extLst>
          </p:nvPr>
        </p:nvGraphicFramePr>
        <p:xfrm>
          <a:off x="4502727" y="824346"/>
          <a:ext cx="7093528" cy="52951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39440">
                  <a:extLst>
                    <a:ext uri="{9D8B030D-6E8A-4147-A177-3AD203B41FA5}">
                      <a16:colId xmlns:a16="http://schemas.microsoft.com/office/drawing/2014/main" val="2524553561"/>
                    </a:ext>
                  </a:extLst>
                </a:gridCol>
                <a:gridCol w="3854088">
                  <a:extLst>
                    <a:ext uri="{9D8B030D-6E8A-4147-A177-3AD203B41FA5}">
                      <a16:colId xmlns:a16="http://schemas.microsoft.com/office/drawing/2014/main" val="2270979565"/>
                    </a:ext>
                  </a:extLst>
                </a:gridCol>
              </a:tblGrid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Вакуумные системы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Система </a:t>
                      </a:r>
                      <a:r>
                        <a:rPr lang="en-US" sz="1400" b="1" dirty="0">
                          <a:effectLst/>
                        </a:rPr>
                        <a:t>S-Monovette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extLst>
                  <a:ext uri="{0D108BD9-81ED-4DB2-BD59-A6C34878D82A}">
                    <a16:rowId xmlns:a16="http://schemas.microsoft.com/office/drawing/2014/main" val="178267323"/>
                  </a:ext>
                </a:extLst>
              </a:tr>
              <a:tr h="23926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Игла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711913"/>
                  </a:ext>
                </a:extLst>
              </a:tr>
              <a:tr h="1447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Перед взятием крови необходимо собрать иглу и держатель.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Игла интегрирована в держатель и готова к работе.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Отсутствует риск инфицирования при повторном использовании держателя и при отсоединении иглы от многоразового </a:t>
                      </a:r>
                      <a:r>
                        <a:rPr lang="ru-RU" sz="1400" b="0" dirty="0" smtClean="0">
                          <a:effectLst/>
                        </a:rPr>
                        <a:t>держателя.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extLst>
                  <a:ext uri="{0D108BD9-81ED-4DB2-BD59-A6C34878D82A}">
                    <a16:rowId xmlns:a16="http://schemas.microsoft.com/office/drawing/2014/main" val="1749187475"/>
                  </a:ext>
                </a:extLst>
              </a:tr>
              <a:tr h="2354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Держатель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43567"/>
                  </a:ext>
                </a:extLst>
              </a:tr>
              <a:tr h="1253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Держатели со смещенным к краю </a:t>
                      </a:r>
                      <a:r>
                        <a:rPr lang="ru-RU" sz="1400" b="0" dirty="0" smtClean="0">
                          <a:effectLst/>
                        </a:rPr>
                        <a:t>центром для возможности уменьшения угла прокола</a:t>
                      </a:r>
                      <a:r>
                        <a:rPr lang="ru-RU" sz="1400" b="0" baseline="0" dirty="0" smtClean="0">
                          <a:effectLst/>
                        </a:rPr>
                        <a:t> вены</a:t>
                      </a:r>
                      <a:r>
                        <a:rPr lang="ru-RU" sz="1400" b="0" dirty="0" smtClean="0"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Держатель малого размера, что позволяет выбрать минимальный угол прокола </a:t>
                      </a:r>
                      <a:r>
                        <a:rPr lang="ru-RU" sz="1400" b="0" dirty="0" smtClean="0">
                          <a:effectLst/>
                        </a:rPr>
                        <a:t>вены.</a:t>
                      </a:r>
                      <a:endParaRPr lang="ru-RU" sz="1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extLst>
                  <a:ext uri="{0D108BD9-81ED-4DB2-BD59-A6C34878D82A}">
                    <a16:rowId xmlns:a16="http://schemas.microsoft.com/office/drawing/2014/main" val="2700320399"/>
                  </a:ext>
                </a:extLst>
              </a:tr>
              <a:tr h="2567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Пробирка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67933"/>
                  </a:ext>
                </a:extLst>
              </a:tr>
              <a:tr h="118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Не все вакуумные пробирки снабжены безопасной завинчивающейся крышкой.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Резьбовая крышка. Минимальный аэрозольный эффект.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0263" marR="50263" marT="7773" marB="0" anchor="ctr"/>
                </a:tc>
                <a:extLst>
                  <a:ext uri="{0D108BD9-81ED-4DB2-BD59-A6C34878D82A}">
                    <a16:rowId xmlns:a16="http://schemas.microsoft.com/office/drawing/2014/main" val="223587329"/>
                  </a:ext>
                </a:extLst>
              </a:tr>
            </a:tbl>
          </a:graphicData>
        </a:graphic>
      </p:graphicFrame>
      <p:pic>
        <p:nvPicPr>
          <p:cNvPr id="15" name="Bild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98" y="4880892"/>
            <a:ext cx="2030148" cy="17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114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96" y="844731"/>
            <a:ext cx="11807681" cy="2873829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D3011A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993" y="3718560"/>
            <a:ext cx="11807684" cy="2749494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D3011A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90054" y="93401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Экономические преимущества при утилизации</a:t>
            </a:r>
            <a:endParaRPr lang="ru-RU" alt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1241" y="912499"/>
            <a:ext cx="7264773" cy="3137061"/>
          </a:xfrm>
          <a:prstGeom prst="rect">
            <a:avLst/>
          </a:prstGeom>
        </p:spPr>
      </p:pic>
      <p:sp>
        <p:nvSpPr>
          <p:cNvPr id="17" name="Textfeld 1"/>
          <p:cNvSpPr txBox="1"/>
          <p:nvPr/>
        </p:nvSpPr>
        <p:spPr>
          <a:xfrm>
            <a:off x="428544" y="2204030"/>
            <a:ext cx="42392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Уменьшение расходов</a:t>
            </a:r>
            <a:r>
              <a:rPr lang="ru-RU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на утилизацию игл с держателями </a:t>
            </a:r>
            <a:r>
              <a:rPr lang="ru-RU" sz="1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раз</a:t>
            </a:r>
          </a:p>
        </p:txBody>
      </p:sp>
      <p:sp>
        <p:nvSpPr>
          <p:cNvPr id="18" name="Textfeld 1"/>
          <p:cNvSpPr txBox="1"/>
          <p:nvPr/>
        </p:nvSpPr>
        <p:spPr>
          <a:xfrm>
            <a:off x="428544" y="4735859"/>
            <a:ext cx="36877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     Уменьшение </a:t>
            </a:r>
            <a:r>
              <a:rPr lang="ru-RU" sz="1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объёма отходов</a:t>
            </a:r>
            <a:r>
              <a:rPr lang="ru-RU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упаковки</a:t>
            </a:r>
            <a:endParaRPr lang="ru-RU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0037" y="3311443"/>
            <a:ext cx="6541962" cy="31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9457" name="Rectangle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0" y="189901"/>
            <a:ext cx="12192000" cy="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S-Monovette</a:t>
            </a:r>
            <a:r>
              <a:rPr lang="en-US" alt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ru-RU" alt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  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Настолько же индивидуальные, как и Ваши пациенты</a:t>
            </a:r>
            <a:endParaRPr lang="ru-RU" altLang="ru-R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98080" y="1354070"/>
            <a:ext cx="4197532" cy="44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Исследованиями подтверждено, что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47.3</a:t>
            </a:r>
            <a:r>
              <a:rPr lang="ru-RU" altLang="ru-RU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%* </a:t>
            </a:r>
            <a:r>
              <a:rPr lang="ru-RU" alt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всех </a:t>
            </a:r>
            <a:r>
              <a:rPr lang="ru-RU" altLang="ru-RU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пациентов в возрасте: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младше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</a:t>
            </a: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старше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ближайшем будущем такой тренд  демографической ситуации сохранится. </a:t>
            </a:r>
            <a:b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Комфортная процедура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флеботомии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незаменима для получения </a:t>
            </a:r>
            <a:r>
              <a:rPr lang="ru-RU" alt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качественной пробы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крови.</a:t>
            </a:r>
            <a:b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* Ассоциация немецких госпиталей</a:t>
            </a: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358432" y="1142408"/>
            <a:ext cx="6808722" cy="48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48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nL4NTa.UiOD6cZTjB1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nL4NTa.UiOD6cZTjB1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7_yNYhL0uwb8lug8An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nL4NTa.UiOD6cZTjB1k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nL4NTa.UiOD6cZTjB1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nL4NTa.UiOD6cZTjB1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nL4NTa.UiOD6cZTjB1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7_yNYhL0uwb8lug8An9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nL4NTa.UiOD6cZTjB1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Office PowerPoint</Application>
  <PresentationFormat>Широкоэкранный</PresentationFormat>
  <Paragraphs>207</Paragraphs>
  <Slides>22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DengXian</vt:lpstr>
      <vt:lpstr>DengXian</vt:lpstr>
      <vt:lpstr>MS PGothic</vt:lpstr>
      <vt:lpstr>宋体</vt:lpstr>
      <vt:lpstr>宋体</vt:lpstr>
      <vt:lpstr>Arial</vt:lpstr>
      <vt:lpstr>Calibri</vt:lpstr>
      <vt:lpstr>Helvetica</vt:lpstr>
      <vt:lpstr>Symbol</vt:lpstr>
      <vt:lpstr>Times New Roman</vt:lpstr>
      <vt:lpstr>Wingdings</vt:lpstr>
      <vt:lpstr>Larissa</vt:lpstr>
      <vt:lpstr>think-cell Slide</vt:lpstr>
      <vt:lpstr>Преимущества  S-Monovette®  Microvette®</vt:lpstr>
      <vt:lpstr>Для всех видов лабораторных исследований капиллярной крови:  Активатор свертывания, Литий-гепарин, Калий-ЭДТА, Фторид-гепарин.  Объем 100, 200, 300, 500 (мкл.)  Форма внутренней пробирки:  цилиндрическая (для эффективного перемешивания пробы)   коническая (для получения max. количества сыворотки/плазмы)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Sarstedt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 Kickoff Meeting Japan</dc:title>
  <dc:creator>Schmidt Uwe</dc:creator>
  <cp:lastModifiedBy>1</cp:lastModifiedBy>
  <cp:revision>139</cp:revision>
  <dcterms:created xsi:type="dcterms:W3CDTF">2019-02-13T10:34:33Z</dcterms:created>
  <dcterms:modified xsi:type="dcterms:W3CDTF">2019-05-20T10:37:55Z</dcterms:modified>
</cp:coreProperties>
</file>